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2" r:id="rId5"/>
    <p:sldId id="261" r:id="rId6"/>
    <p:sldId id="263" r:id="rId7"/>
    <p:sldId id="264" r:id="rId8"/>
    <p:sldId id="268" r:id="rId9"/>
    <p:sldId id="269" r:id="rId10"/>
    <p:sldId id="270" r:id="rId11"/>
    <p:sldId id="271" r:id="rId12"/>
    <p:sldId id="272" r:id="rId13"/>
    <p:sldId id="273" r:id="rId14"/>
    <p:sldId id="274" r:id="rId15"/>
    <p:sldId id="277" r:id="rId16"/>
    <p:sldId id="275" r:id="rId17"/>
    <p:sldId id="267" r:id="rId18"/>
    <p:sldId id="265" r:id="rId19"/>
    <p:sldId id="25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66B0D27-6AEF-4341-9390-236098AEC77F}" type="datetimeFigureOut">
              <a:rPr lang="en-IN" smtClean="0"/>
              <a:t>12-09-2021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48AB51-CF8A-4C97-9133-FE669546834D}" type="slidenum">
              <a:rPr lang="en-IN" smtClean="0"/>
              <a:t>‹#›</a:t>
            </a:fld>
            <a:endParaRPr lang="en-IN"/>
          </a:p>
        </p:txBody>
      </p:sp>
    </p:spTree>
    <p:extLst>
      <p:ext uri="{BB962C8B-B14F-4D97-AF65-F5344CB8AC3E}">
        <p14:creationId xmlns:p14="http://schemas.microsoft.com/office/powerpoint/2010/main" val="79666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66B0D27-6AEF-4341-9390-236098AEC77F}" type="datetimeFigureOut">
              <a:rPr lang="en-IN" smtClean="0"/>
              <a:t>12-09-2021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48AB51-CF8A-4C97-9133-FE669546834D}" type="slidenum">
              <a:rPr lang="en-IN" smtClean="0"/>
              <a:t>‹#›</a:t>
            </a:fld>
            <a:endParaRPr lang="en-IN"/>
          </a:p>
        </p:txBody>
      </p:sp>
    </p:spTree>
    <p:extLst>
      <p:ext uri="{BB962C8B-B14F-4D97-AF65-F5344CB8AC3E}">
        <p14:creationId xmlns:p14="http://schemas.microsoft.com/office/powerpoint/2010/main" val="242930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66B0D27-6AEF-4341-9390-236098AEC77F}" type="datetimeFigureOut">
              <a:rPr lang="en-IN" smtClean="0"/>
              <a:t>12-09-2021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48AB51-CF8A-4C97-9133-FE669546834D}" type="slidenum">
              <a:rPr lang="en-IN" smtClean="0"/>
              <a:t>‹#›</a:t>
            </a:fld>
            <a:endParaRPr lang="en-IN"/>
          </a:p>
        </p:txBody>
      </p:sp>
    </p:spTree>
    <p:extLst>
      <p:ext uri="{BB962C8B-B14F-4D97-AF65-F5344CB8AC3E}">
        <p14:creationId xmlns:p14="http://schemas.microsoft.com/office/powerpoint/2010/main" val="2498632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66B0D27-6AEF-4341-9390-236098AEC77F}" type="datetimeFigureOut">
              <a:rPr lang="en-IN" smtClean="0"/>
              <a:t>12-09-2021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48AB51-CF8A-4C97-9133-FE669546834D}" type="slidenum">
              <a:rPr lang="en-IN" smtClean="0"/>
              <a:t>‹#›</a:t>
            </a:fld>
            <a:endParaRPr lang="en-IN"/>
          </a:p>
        </p:txBody>
      </p:sp>
    </p:spTree>
    <p:extLst>
      <p:ext uri="{BB962C8B-B14F-4D97-AF65-F5344CB8AC3E}">
        <p14:creationId xmlns:p14="http://schemas.microsoft.com/office/powerpoint/2010/main" val="2427196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6B0D27-6AEF-4341-9390-236098AEC77F}" type="datetimeFigureOut">
              <a:rPr lang="en-IN" smtClean="0"/>
              <a:t>12-09-2021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48AB51-CF8A-4C97-9133-FE669546834D}" type="slidenum">
              <a:rPr lang="en-IN" smtClean="0"/>
              <a:t>‹#›</a:t>
            </a:fld>
            <a:endParaRPr lang="en-IN"/>
          </a:p>
        </p:txBody>
      </p:sp>
    </p:spTree>
    <p:extLst>
      <p:ext uri="{BB962C8B-B14F-4D97-AF65-F5344CB8AC3E}">
        <p14:creationId xmlns:p14="http://schemas.microsoft.com/office/powerpoint/2010/main" val="2211738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66B0D27-6AEF-4341-9390-236098AEC77F}" type="datetimeFigureOut">
              <a:rPr lang="en-IN" smtClean="0"/>
              <a:t>12-09-2021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548AB51-CF8A-4C97-9133-FE669546834D}" type="slidenum">
              <a:rPr lang="en-IN" smtClean="0"/>
              <a:t>‹#›</a:t>
            </a:fld>
            <a:endParaRPr lang="en-IN"/>
          </a:p>
        </p:txBody>
      </p:sp>
    </p:spTree>
    <p:extLst>
      <p:ext uri="{BB962C8B-B14F-4D97-AF65-F5344CB8AC3E}">
        <p14:creationId xmlns:p14="http://schemas.microsoft.com/office/powerpoint/2010/main" val="3403996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66B0D27-6AEF-4341-9390-236098AEC77F}" type="datetimeFigureOut">
              <a:rPr lang="en-IN" smtClean="0"/>
              <a:t>12-09-2021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548AB51-CF8A-4C97-9133-FE669546834D}" type="slidenum">
              <a:rPr lang="en-IN" smtClean="0"/>
              <a:t>‹#›</a:t>
            </a:fld>
            <a:endParaRPr lang="en-IN"/>
          </a:p>
        </p:txBody>
      </p:sp>
    </p:spTree>
    <p:extLst>
      <p:ext uri="{BB962C8B-B14F-4D97-AF65-F5344CB8AC3E}">
        <p14:creationId xmlns:p14="http://schemas.microsoft.com/office/powerpoint/2010/main" val="2324474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66B0D27-6AEF-4341-9390-236098AEC77F}" type="datetimeFigureOut">
              <a:rPr lang="en-IN" smtClean="0"/>
              <a:t>12-09-2021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548AB51-CF8A-4C97-9133-FE669546834D}" type="slidenum">
              <a:rPr lang="en-IN" smtClean="0"/>
              <a:t>‹#›</a:t>
            </a:fld>
            <a:endParaRPr lang="en-IN"/>
          </a:p>
        </p:txBody>
      </p:sp>
    </p:spTree>
    <p:extLst>
      <p:ext uri="{BB962C8B-B14F-4D97-AF65-F5344CB8AC3E}">
        <p14:creationId xmlns:p14="http://schemas.microsoft.com/office/powerpoint/2010/main" val="3901479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6B0D27-6AEF-4341-9390-236098AEC77F}" type="datetimeFigureOut">
              <a:rPr lang="en-IN" smtClean="0"/>
              <a:t>12-09-2021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548AB51-CF8A-4C97-9133-FE669546834D}" type="slidenum">
              <a:rPr lang="en-IN" smtClean="0"/>
              <a:t>‹#›</a:t>
            </a:fld>
            <a:endParaRPr lang="en-IN"/>
          </a:p>
        </p:txBody>
      </p:sp>
    </p:spTree>
    <p:extLst>
      <p:ext uri="{BB962C8B-B14F-4D97-AF65-F5344CB8AC3E}">
        <p14:creationId xmlns:p14="http://schemas.microsoft.com/office/powerpoint/2010/main" val="4204139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6B0D27-6AEF-4341-9390-236098AEC77F}" type="datetimeFigureOut">
              <a:rPr lang="en-IN" smtClean="0"/>
              <a:t>12-09-2021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548AB51-CF8A-4C97-9133-FE669546834D}" type="slidenum">
              <a:rPr lang="en-IN" smtClean="0"/>
              <a:t>‹#›</a:t>
            </a:fld>
            <a:endParaRPr lang="en-IN"/>
          </a:p>
        </p:txBody>
      </p:sp>
    </p:spTree>
    <p:extLst>
      <p:ext uri="{BB962C8B-B14F-4D97-AF65-F5344CB8AC3E}">
        <p14:creationId xmlns:p14="http://schemas.microsoft.com/office/powerpoint/2010/main" val="2406279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6B0D27-6AEF-4341-9390-236098AEC77F}" type="datetimeFigureOut">
              <a:rPr lang="en-IN" smtClean="0"/>
              <a:t>12-09-2021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548AB51-CF8A-4C97-9133-FE669546834D}" type="slidenum">
              <a:rPr lang="en-IN" smtClean="0"/>
              <a:t>‹#›</a:t>
            </a:fld>
            <a:endParaRPr lang="en-IN"/>
          </a:p>
        </p:txBody>
      </p:sp>
    </p:spTree>
    <p:extLst>
      <p:ext uri="{BB962C8B-B14F-4D97-AF65-F5344CB8AC3E}">
        <p14:creationId xmlns:p14="http://schemas.microsoft.com/office/powerpoint/2010/main" val="2376022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6B0D27-6AEF-4341-9390-236098AEC77F}" type="datetimeFigureOut">
              <a:rPr lang="en-IN" smtClean="0"/>
              <a:t>12-09-2021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48AB51-CF8A-4C97-9133-FE669546834D}" type="slidenum">
              <a:rPr lang="en-IN" smtClean="0"/>
              <a:t>‹#›</a:t>
            </a:fld>
            <a:endParaRPr lang="en-IN"/>
          </a:p>
        </p:txBody>
      </p:sp>
    </p:spTree>
    <p:extLst>
      <p:ext uri="{BB962C8B-B14F-4D97-AF65-F5344CB8AC3E}">
        <p14:creationId xmlns:p14="http://schemas.microsoft.com/office/powerpoint/2010/main" val="1777354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5219" y="545911"/>
            <a:ext cx="10165307" cy="3928615"/>
          </a:xfrm>
          <a:solidFill>
            <a:schemeClr val="accent1">
              <a:lumMod val="60000"/>
              <a:lumOff val="40000"/>
            </a:schemeClr>
          </a:solidFill>
          <a:effectLst>
            <a:glow rad="228600">
              <a:schemeClr val="accent1">
                <a:satMod val="175000"/>
                <a:alpha val="40000"/>
              </a:schemeClr>
            </a:glow>
            <a:innerShdw blurRad="114300">
              <a:prstClr val="black"/>
            </a:innerShdw>
            <a:reflection blurRad="6350" stA="50000" endA="300" endPos="38500" dist="50800" dir="5400000" sy="-100000" algn="bl" rotWithShape="0"/>
          </a:effectLst>
          <a:scene3d>
            <a:camera prst="orthographicFront"/>
            <a:lightRig rig="threePt" dir="t"/>
          </a:scene3d>
          <a:sp3d>
            <a:bevelT w="101600" prst="riblet"/>
          </a:sp3d>
        </p:spPr>
        <p:txBody>
          <a:bodyPr>
            <a:noAutofit/>
          </a:bodyPr>
          <a:lstStyle/>
          <a:p>
            <a:pPr algn="l"/>
            <a:r>
              <a:rPr lang="en-IN" sz="4400" dirty="0" smtClean="0">
                <a:latin typeface="Adobe Naskh Medium" panose="01010101010101010101" pitchFamily="50" charset="-78"/>
                <a:cs typeface="Adobe Naskh Medium" panose="01010101010101010101" pitchFamily="50" charset="-78"/>
              </a:rPr>
              <a:t>SYED ABTHAHEER K</a:t>
            </a:r>
            <a:br>
              <a:rPr lang="en-IN" sz="4400" dirty="0" smtClean="0">
                <a:latin typeface="Adobe Naskh Medium" panose="01010101010101010101" pitchFamily="50" charset="-78"/>
                <a:cs typeface="Adobe Naskh Medium" panose="01010101010101010101" pitchFamily="50" charset="-78"/>
              </a:rPr>
            </a:br>
            <a:r>
              <a:rPr lang="en-IN" sz="4400" dirty="0" smtClean="0">
                <a:latin typeface="Adobe Naskh Medium" panose="01010101010101010101" pitchFamily="50" charset="-78"/>
                <a:cs typeface="Adobe Naskh Medium" panose="01010101010101010101" pitchFamily="50" charset="-78"/>
              </a:rPr>
              <a:t>Assistant Professor of English,</a:t>
            </a:r>
            <a:br>
              <a:rPr lang="en-IN" sz="4400" dirty="0" smtClean="0">
                <a:latin typeface="Adobe Naskh Medium" panose="01010101010101010101" pitchFamily="50" charset="-78"/>
                <a:cs typeface="Adobe Naskh Medium" panose="01010101010101010101" pitchFamily="50" charset="-78"/>
              </a:rPr>
            </a:br>
            <a:r>
              <a:rPr lang="en-IN" sz="4400" dirty="0" smtClean="0">
                <a:latin typeface="Adobe Naskh Medium" panose="01010101010101010101" pitchFamily="50" charset="-78"/>
                <a:cs typeface="Adobe Naskh Medium" panose="01010101010101010101" pitchFamily="50" charset="-78"/>
              </a:rPr>
              <a:t>Jamal Mohamed College(Autonomous)</a:t>
            </a:r>
            <a:br>
              <a:rPr lang="en-IN" sz="4400" dirty="0" smtClean="0">
                <a:latin typeface="Adobe Naskh Medium" panose="01010101010101010101" pitchFamily="50" charset="-78"/>
                <a:cs typeface="Adobe Naskh Medium" panose="01010101010101010101" pitchFamily="50" charset="-78"/>
              </a:rPr>
            </a:br>
            <a:r>
              <a:rPr lang="en-IN" sz="4400" dirty="0" smtClean="0">
                <a:latin typeface="Adobe Naskh Medium" panose="01010101010101010101" pitchFamily="50" charset="-78"/>
                <a:cs typeface="Adobe Naskh Medium" panose="01010101010101010101" pitchFamily="50" charset="-78"/>
              </a:rPr>
              <a:t>Tiruchirappalli-20.</a:t>
            </a:r>
            <a:br>
              <a:rPr lang="en-IN" sz="4400" dirty="0" smtClean="0">
                <a:latin typeface="Adobe Naskh Medium" panose="01010101010101010101" pitchFamily="50" charset="-78"/>
                <a:cs typeface="Adobe Naskh Medium" panose="01010101010101010101" pitchFamily="50" charset="-78"/>
              </a:rPr>
            </a:br>
            <a:r>
              <a:rPr lang="en-IN" sz="4400" dirty="0" smtClean="0">
                <a:latin typeface="Adobe Naskh Medium" panose="01010101010101010101" pitchFamily="50" charset="-78"/>
                <a:cs typeface="Adobe Naskh Medium" panose="01010101010101010101" pitchFamily="50" charset="-78"/>
              </a:rPr>
              <a:t>9042680796</a:t>
            </a:r>
            <a:br>
              <a:rPr lang="en-IN" sz="4400" dirty="0" smtClean="0">
                <a:latin typeface="Adobe Naskh Medium" panose="01010101010101010101" pitchFamily="50" charset="-78"/>
                <a:cs typeface="Adobe Naskh Medium" panose="01010101010101010101" pitchFamily="50" charset="-78"/>
              </a:rPr>
            </a:br>
            <a:r>
              <a:rPr lang="en-IN" sz="4400" dirty="0" smtClean="0">
                <a:latin typeface="Adobe Naskh Medium" panose="01010101010101010101" pitchFamily="50" charset="-78"/>
                <a:cs typeface="Adobe Naskh Medium" panose="01010101010101010101" pitchFamily="50" charset="-78"/>
              </a:rPr>
              <a:t>syedabutrichy@gmail.com</a:t>
            </a:r>
            <a:endParaRPr lang="en-IN" sz="4400" dirty="0">
              <a:latin typeface="Adobe Naskh Medium" panose="01010101010101010101" pitchFamily="50" charset="-78"/>
              <a:cs typeface="Adobe Naskh Medium" panose="01010101010101010101" pitchFamily="50" charset="-78"/>
            </a:endParaRPr>
          </a:p>
        </p:txBody>
      </p:sp>
      <p:sp>
        <p:nvSpPr>
          <p:cNvPr id="3" name="Subtitle 2"/>
          <p:cNvSpPr>
            <a:spLocks noGrp="1"/>
          </p:cNvSpPr>
          <p:nvPr>
            <p:ph type="subTitle" idx="1"/>
          </p:nvPr>
        </p:nvSpPr>
        <p:spPr>
          <a:xfrm>
            <a:off x="1469409" y="4666563"/>
            <a:ext cx="9144000" cy="1655762"/>
          </a:xfrm>
        </p:spPr>
        <p:txBody>
          <a:bodyPr/>
          <a:lstStyle/>
          <a:p>
            <a:endParaRPr lang="en-IN" dirty="0"/>
          </a:p>
        </p:txBody>
      </p:sp>
    </p:spTree>
    <p:extLst>
      <p:ext uri="{BB962C8B-B14F-4D97-AF65-F5344CB8AC3E}">
        <p14:creationId xmlns:p14="http://schemas.microsoft.com/office/powerpoint/2010/main" val="666365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en-IN" dirty="0" smtClean="0"/>
              <a:t>	</a:t>
            </a:r>
            <a:r>
              <a:rPr lang="en-IN" dirty="0" smtClean="0">
                <a:latin typeface="Adobe Garamond Pro Bold" panose="02020702060506020403" pitchFamily="18" charset="0"/>
              </a:rPr>
              <a:t>How to Develop English Language</a:t>
            </a:r>
            <a:endParaRPr lang="en-IN" dirty="0">
              <a:latin typeface="Adobe Garamond Pro Bold" panose="02020702060506020403" pitchFamily="18" charset="0"/>
            </a:endParaRPr>
          </a:p>
        </p:txBody>
      </p:sp>
      <p:sp>
        <p:nvSpPr>
          <p:cNvPr id="3" name="Content Placeholder 2"/>
          <p:cNvSpPr>
            <a:spLocks noGrp="1"/>
          </p:cNvSpPr>
          <p:nvPr>
            <p:ph idx="1"/>
          </p:nvPr>
        </p:nvSpPr>
        <p:spPr>
          <a:solidFill>
            <a:schemeClr val="accent4">
              <a:lumMod val="20000"/>
              <a:lumOff val="80000"/>
            </a:schemeClr>
          </a:solidFill>
        </p:spPr>
        <p:txBody>
          <a:bodyPr/>
          <a:lstStyle/>
          <a:p>
            <a:r>
              <a:rPr lang="en-IN" dirty="0" smtClean="0">
                <a:latin typeface="Script MT Bold" panose="03040602040607080904" pitchFamily="66" charset="0"/>
              </a:rPr>
              <a:t>To Read English Newspaper regularly.</a:t>
            </a:r>
          </a:p>
          <a:p>
            <a:r>
              <a:rPr lang="en-IN" dirty="0" smtClean="0">
                <a:latin typeface="Script MT Bold" panose="03040602040607080904" pitchFamily="66" charset="0"/>
              </a:rPr>
              <a:t>Enrich your English Vocabulary.</a:t>
            </a:r>
          </a:p>
          <a:p>
            <a:r>
              <a:rPr lang="en-IN" dirty="0" smtClean="0">
                <a:latin typeface="Script MT Bold" panose="03040602040607080904" pitchFamily="66" charset="0"/>
              </a:rPr>
              <a:t>Read English Books like; stories, Novels, poetry etc…</a:t>
            </a:r>
          </a:p>
          <a:p>
            <a:r>
              <a:rPr lang="en-IN" dirty="0" smtClean="0">
                <a:latin typeface="Script MT Bold" panose="03040602040607080904" pitchFamily="66" charset="0"/>
              </a:rPr>
              <a:t>To Develop our Communication Skills: LSRW</a:t>
            </a:r>
          </a:p>
          <a:p>
            <a:r>
              <a:rPr lang="en-IN" dirty="0" smtClean="0">
                <a:latin typeface="Script MT Bold" panose="03040602040607080904" pitchFamily="66" charset="0"/>
              </a:rPr>
              <a:t>To Watch English Movies.</a:t>
            </a:r>
          </a:p>
          <a:p>
            <a:r>
              <a:rPr lang="en-IN" dirty="0" smtClean="0">
                <a:latin typeface="Script MT Bold" panose="03040602040607080904" pitchFamily="66" charset="0"/>
              </a:rPr>
              <a:t>Refer English Dictionaries, Thesaurus, </a:t>
            </a:r>
            <a:r>
              <a:rPr lang="en-IN" dirty="0" err="1" smtClean="0">
                <a:latin typeface="Script MT Bold" panose="03040602040607080904" pitchFamily="66" charset="0"/>
              </a:rPr>
              <a:t>Encyclopedia</a:t>
            </a:r>
            <a:r>
              <a:rPr lang="en-IN" dirty="0" smtClean="0">
                <a:latin typeface="Script MT Bold" panose="03040602040607080904" pitchFamily="66" charset="0"/>
              </a:rPr>
              <a:t>.</a:t>
            </a:r>
          </a:p>
          <a:p>
            <a:r>
              <a:rPr lang="en-IN" dirty="0" smtClean="0">
                <a:latin typeface="Script MT Bold" panose="03040602040607080904" pitchFamily="66" charset="0"/>
              </a:rPr>
              <a:t>Conversation with others.</a:t>
            </a:r>
          </a:p>
          <a:p>
            <a:r>
              <a:rPr lang="en-IN" dirty="0" smtClean="0">
                <a:latin typeface="Script MT Bold" panose="03040602040607080904" pitchFamily="66" charset="0"/>
              </a:rPr>
              <a:t>Basic English Grammar.</a:t>
            </a:r>
            <a:endParaRPr lang="en-IN" dirty="0">
              <a:latin typeface="Script MT Bold" panose="03040602040607080904" pitchFamily="66" charset="0"/>
            </a:endParaRPr>
          </a:p>
        </p:txBody>
      </p:sp>
    </p:spTree>
    <p:extLst>
      <p:ext uri="{BB962C8B-B14F-4D97-AF65-F5344CB8AC3E}">
        <p14:creationId xmlns:p14="http://schemas.microsoft.com/office/powerpoint/2010/main" val="601926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60000"/>
              <a:lumOff val="40000"/>
            </a:schemeClr>
          </a:solidFill>
          <a:effectLst>
            <a:glow rad="228600">
              <a:schemeClr val="accent2">
                <a:satMod val="175000"/>
                <a:alpha val="40000"/>
              </a:schemeClr>
            </a:glow>
          </a:effectLst>
          <a:scene3d>
            <a:camera prst="orthographicFront"/>
            <a:lightRig rig="threePt" dir="t"/>
          </a:scene3d>
          <a:sp3d>
            <a:bevelT w="114300" prst="artDeco"/>
          </a:sp3d>
        </p:spPr>
        <p:txBody>
          <a:bodyPr/>
          <a:lstStyle/>
          <a:p>
            <a:r>
              <a:rPr lang="en-IN" dirty="0" smtClean="0"/>
              <a:t>		</a:t>
            </a:r>
            <a:r>
              <a:rPr lang="en-IN" sz="5400" dirty="0" smtClean="0">
                <a:latin typeface="Algerian" panose="04020705040A02060702" pitchFamily="82" charset="0"/>
                <a:ea typeface="Adobe Kaiti Std R" panose="02020400000000000000" pitchFamily="18" charset="-128"/>
              </a:rPr>
              <a:t>COMMUNICATION SKILL</a:t>
            </a:r>
            <a:endParaRPr lang="en-IN" sz="5400" dirty="0">
              <a:latin typeface="Algerian" panose="04020705040A02060702" pitchFamily="82" charset="0"/>
              <a:ea typeface="Adobe Kaiti Std R" panose="02020400000000000000" pitchFamily="18" charset="-128"/>
            </a:endParaRPr>
          </a:p>
        </p:txBody>
      </p:sp>
      <p:sp>
        <p:nvSpPr>
          <p:cNvPr id="3" name="Content Placeholder 2"/>
          <p:cNvSpPr>
            <a:spLocks noGrp="1"/>
          </p:cNvSpPr>
          <p:nvPr>
            <p:ph idx="1"/>
          </p:nvPr>
        </p:nvSpPr>
        <p:spPr>
          <a:solidFill>
            <a:schemeClr val="accent2">
              <a:lumMod val="20000"/>
              <a:lumOff val="80000"/>
            </a:schemeClr>
          </a:solidFill>
          <a:ln>
            <a:noFill/>
          </a:ln>
          <a:effectLst>
            <a:glow rad="101600">
              <a:schemeClr val="accent2">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bodyPr>
          <a:lstStyle/>
          <a:p>
            <a:r>
              <a:rPr lang="en-IN" sz="4800" dirty="0" smtClean="0">
                <a:latin typeface="Curlz MT" panose="04040404050702020202" pitchFamily="82" charset="0"/>
              </a:rPr>
              <a:t>1.Listening</a:t>
            </a:r>
          </a:p>
          <a:p>
            <a:r>
              <a:rPr lang="en-IN" sz="4800" dirty="0" smtClean="0">
                <a:latin typeface="Curlz MT" panose="04040404050702020202" pitchFamily="82" charset="0"/>
              </a:rPr>
              <a:t>2.Speaking</a:t>
            </a:r>
          </a:p>
          <a:p>
            <a:r>
              <a:rPr lang="en-IN" sz="4800" dirty="0" smtClean="0">
                <a:latin typeface="Curlz MT" panose="04040404050702020202" pitchFamily="82" charset="0"/>
              </a:rPr>
              <a:t>3.Reading</a:t>
            </a:r>
          </a:p>
          <a:p>
            <a:r>
              <a:rPr lang="en-IN" sz="4800" dirty="0" smtClean="0">
                <a:latin typeface="Curlz MT" panose="04040404050702020202" pitchFamily="82" charset="0"/>
              </a:rPr>
              <a:t>4.Writing</a:t>
            </a:r>
          </a:p>
          <a:p>
            <a:pPr marL="457200" lvl="1" indent="0">
              <a:buNone/>
            </a:pPr>
            <a:r>
              <a:rPr lang="en-IN" sz="4400" dirty="0" smtClean="0">
                <a:latin typeface="Curlz MT" panose="04040404050702020202" pitchFamily="82" charset="0"/>
              </a:rPr>
              <a:t>	Short Form: L S R W</a:t>
            </a:r>
          </a:p>
          <a:p>
            <a:endParaRPr lang="en-IN" sz="4800" dirty="0">
              <a:latin typeface="Curlz MT" panose="04040404050702020202" pitchFamily="82" charset="0"/>
            </a:endParaRPr>
          </a:p>
        </p:txBody>
      </p:sp>
    </p:spTree>
    <p:extLst>
      <p:ext uri="{BB962C8B-B14F-4D97-AF65-F5344CB8AC3E}">
        <p14:creationId xmlns:p14="http://schemas.microsoft.com/office/powerpoint/2010/main" val="4122498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solidFill>
          <a:ln>
            <a:noFill/>
          </a:ln>
          <a:effectLst>
            <a:glow rad="228600">
              <a:schemeClr val="accent5">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r>
              <a:rPr lang="en-IN" dirty="0" smtClean="0"/>
              <a:t>		</a:t>
            </a:r>
            <a:r>
              <a:rPr lang="en-IN" sz="6000" dirty="0" smtClean="0">
                <a:latin typeface="Lucida Calligraphy" panose="03010101010101010101" pitchFamily="66" charset="0"/>
              </a:rPr>
              <a:t>Parts of Speech</a:t>
            </a:r>
            <a:endParaRPr lang="en-IN" sz="6000" dirty="0">
              <a:latin typeface="Lucida Calligraphy" panose="03010101010101010101" pitchFamily="66" charset="0"/>
            </a:endParaRPr>
          </a:p>
        </p:txBody>
      </p:sp>
      <p:sp>
        <p:nvSpPr>
          <p:cNvPr id="4" name="Content Placeholder 3"/>
          <p:cNvSpPr>
            <a:spLocks noGrp="1"/>
          </p:cNvSpPr>
          <p:nvPr>
            <p:ph idx="1"/>
          </p:nvPr>
        </p:nvSpPr>
        <p:spPr>
          <a:solidFill>
            <a:schemeClr val="accent1">
              <a:lumMod val="20000"/>
              <a:lumOff val="80000"/>
            </a:schemeClr>
          </a:solidFill>
          <a:ln>
            <a:noFill/>
          </a:ln>
          <a:effectLst>
            <a:glow rad="228600">
              <a:schemeClr val="accent5">
                <a:satMod val="175000"/>
                <a:alpha val="40000"/>
              </a:schemeClr>
            </a:glow>
            <a:innerShdw blurRad="63500" dist="50800" dir="13500000">
              <a:prstClr val="black">
                <a:alpha val="50000"/>
              </a:prstClr>
            </a:inn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n-IN" dirty="0" smtClean="0">
                <a:latin typeface="Imprint MT Shadow" panose="04020605060303030202" pitchFamily="82" charset="0"/>
              </a:rPr>
              <a:t>English </a:t>
            </a:r>
            <a:r>
              <a:rPr lang="en-IN" dirty="0">
                <a:latin typeface="Imprint MT Shadow" panose="04020605060303030202" pitchFamily="82" charset="0"/>
              </a:rPr>
              <a:t>B</a:t>
            </a:r>
            <a:r>
              <a:rPr lang="en-IN" dirty="0" smtClean="0">
                <a:latin typeface="Imprint MT Shadow" panose="04020605060303030202" pitchFamily="82" charset="0"/>
              </a:rPr>
              <a:t>asic Grammar</a:t>
            </a:r>
          </a:p>
          <a:p>
            <a:pPr lvl="2"/>
            <a:r>
              <a:rPr lang="en-IN" sz="2800" dirty="0" smtClean="0">
                <a:latin typeface="Imprint MT Shadow" panose="04020605060303030202" pitchFamily="82" charset="0"/>
              </a:rPr>
              <a:t>1. Noun</a:t>
            </a:r>
          </a:p>
          <a:p>
            <a:pPr lvl="2"/>
            <a:r>
              <a:rPr lang="en-IN" sz="2800" dirty="0" smtClean="0">
                <a:latin typeface="Imprint MT Shadow" panose="04020605060303030202" pitchFamily="82" charset="0"/>
              </a:rPr>
              <a:t>2. Pronoun</a:t>
            </a:r>
          </a:p>
          <a:p>
            <a:pPr lvl="2"/>
            <a:r>
              <a:rPr lang="en-IN" sz="2800" dirty="0" smtClean="0">
                <a:latin typeface="Imprint MT Shadow" panose="04020605060303030202" pitchFamily="82" charset="0"/>
              </a:rPr>
              <a:t>3. Verb</a:t>
            </a:r>
          </a:p>
          <a:p>
            <a:pPr lvl="2"/>
            <a:r>
              <a:rPr lang="en-IN" sz="2800" dirty="0" smtClean="0">
                <a:latin typeface="Imprint MT Shadow" panose="04020605060303030202" pitchFamily="82" charset="0"/>
              </a:rPr>
              <a:t>4. Adverb</a:t>
            </a:r>
          </a:p>
          <a:p>
            <a:pPr lvl="2"/>
            <a:r>
              <a:rPr lang="en-IN" sz="2800" dirty="0" smtClean="0">
                <a:latin typeface="Imprint MT Shadow" panose="04020605060303030202" pitchFamily="82" charset="0"/>
              </a:rPr>
              <a:t>5. Adjective</a:t>
            </a:r>
          </a:p>
          <a:p>
            <a:pPr lvl="2"/>
            <a:r>
              <a:rPr lang="en-IN" sz="2800" dirty="0" smtClean="0">
                <a:latin typeface="Imprint MT Shadow" panose="04020605060303030202" pitchFamily="82" charset="0"/>
              </a:rPr>
              <a:t>6. Preposition</a:t>
            </a:r>
          </a:p>
          <a:p>
            <a:pPr lvl="2"/>
            <a:r>
              <a:rPr lang="en-IN" sz="2800" dirty="0" smtClean="0">
                <a:latin typeface="Imprint MT Shadow" panose="04020605060303030202" pitchFamily="82" charset="0"/>
              </a:rPr>
              <a:t>7. Conjunction &amp;</a:t>
            </a:r>
          </a:p>
          <a:p>
            <a:pPr lvl="2"/>
            <a:r>
              <a:rPr lang="en-IN" sz="2800" dirty="0" smtClean="0">
                <a:latin typeface="Imprint MT Shadow" panose="04020605060303030202" pitchFamily="82" charset="0"/>
              </a:rPr>
              <a:t>8. Interjection</a:t>
            </a:r>
            <a:endParaRPr lang="en-IN" sz="2800" dirty="0">
              <a:latin typeface="Imprint MT Shadow" panose="04020605060303030202" pitchFamily="82" charset="0"/>
            </a:endParaRPr>
          </a:p>
        </p:txBody>
      </p:sp>
    </p:spTree>
    <p:extLst>
      <p:ext uri="{BB962C8B-B14F-4D97-AF65-F5344CB8AC3E}">
        <p14:creationId xmlns:p14="http://schemas.microsoft.com/office/powerpoint/2010/main" val="3850583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a:ln>
            <a:noFill/>
          </a:ln>
          <a:effectLst>
            <a:glow rad="228600">
              <a:schemeClr val="accent6">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rtDeco"/>
          </a:sp3d>
        </p:spPr>
        <p:txBody>
          <a:bodyPr/>
          <a:lstStyle/>
          <a:p>
            <a:r>
              <a:rPr lang="en-IN" dirty="0" smtClean="0"/>
              <a:t>	</a:t>
            </a:r>
            <a:r>
              <a:rPr lang="en-IN" dirty="0" smtClean="0">
                <a:latin typeface="Imprint MT Shadow" panose="04020605060303030202" pitchFamily="82" charset="0"/>
              </a:rPr>
              <a:t>	To Know other Grammar Items</a:t>
            </a:r>
            <a:endParaRPr lang="en-IN" dirty="0">
              <a:latin typeface="Imprint MT Shadow" panose="04020605060303030202" pitchFamily="82" charset="0"/>
            </a:endParaRPr>
          </a:p>
        </p:txBody>
      </p:sp>
      <p:sp>
        <p:nvSpPr>
          <p:cNvPr id="3" name="Content Placeholder 2"/>
          <p:cNvSpPr>
            <a:spLocks noGrp="1"/>
          </p:cNvSpPr>
          <p:nvPr>
            <p:ph idx="1"/>
          </p:nvPr>
        </p:nvSpPr>
        <p:spPr>
          <a:xfrm>
            <a:off x="838200" y="1907511"/>
            <a:ext cx="10515600" cy="4351338"/>
          </a:xfrm>
          <a:solidFill>
            <a:schemeClr val="accent6">
              <a:lumMod val="60000"/>
              <a:lumOff val="40000"/>
            </a:schemeClr>
          </a:solidFill>
          <a:effectLst>
            <a:glow rad="228600">
              <a:schemeClr val="accent6">
                <a:satMod val="175000"/>
                <a:alpha val="40000"/>
              </a:schemeClr>
            </a:glow>
            <a:outerShdw blurRad="50800" dist="38100" dir="13500000" algn="br" rotWithShape="0">
              <a:prstClr val="black">
                <a:alpha val="40000"/>
              </a:prstClr>
            </a:outerShdw>
          </a:effectLst>
          <a:scene3d>
            <a:camera prst="orthographicFront"/>
            <a:lightRig rig="threePt" dir="t"/>
          </a:scene3d>
          <a:sp3d>
            <a:bevelT w="114300" prst="artDeco"/>
          </a:sp3d>
        </p:spPr>
        <p:txBody>
          <a:bodyPr>
            <a:normAutofit lnSpcReduction="10000"/>
          </a:bodyPr>
          <a:lstStyle/>
          <a:p>
            <a:r>
              <a:rPr lang="en-IN" dirty="0" smtClean="0">
                <a:latin typeface="Adobe Garamond Pro" panose="02020502060506020403" pitchFamily="18" charset="0"/>
              </a:rPr>
              <a:t>Articles</a:t>
            </a:r>
          </a:p>
          <a:p>
            <a:r>
              <a:rPr lang="en-IN" dirty="0" smtClean="0">
                <a:latin typeface="Adobe Garamond Pro" panose="02020502060506020403" pitchFamily="18" charset="0"/>
              </a:rPr>
              <a:t>Tenses</a:t>
            </a:r>
          </a:p>
          <a:p>
            <a:r>
              <a:rPr lang="en-IN" dirty="0" smtClean="0">
                <a:latin typeface="Adobe Garamond Pro" panose="02020502060506020403" pitchFamily="18" charset="0"/>
              </a:rPr>
              <a:t>Direct &amp; Indirect Speech</a:t>
            </a:r>
          </a:p>
          <a:p>
            <a:r>
              <a:rPr lang="en-IN" dirty="0" smtClean="0">
                <a:latin typeface="Adobe Garamond Pro" panose="02020502060506020403" pitchFamily="18" charset="0"/>
              </a:rPr>
              <a:t>Simple, Compound &amp; Complex</a:t>
            </a:r>
          </a:p>
          <a:p>
            <a:r>
              <a:rPr lang="en-IN" dirty="0" smtClean="0">
                <a:latin typeface="Adobe Garamond Pro" panose="02020502060506020403" pitchFamily="18" charset="0"/>
              </a:rPr>
              <a:t>Active &amp; Passive Voice</a:t>
            </a:r>
          </a:p>
          <a:p>
            <a:r>
              <a:rPr lang="en-IN" dirty="0" smtClean="0">
                <a:latin typeface="Adobe Garamond Pro" panose="02020502060506020403" pitchFamily="18" charset="0"/>
              </a:rPr>
              <a:t>Clauses</a:t>
            </a:r>
          </a:p>
          <a:p>
            <a:r>
              <a:rPr lang="en-IN" dirty="0" smtClean="0">
                <a:latin typeface="Adobe Garamond Pro" panose="02020502060506020403" pitchFamily="18" charset="0"/>
              </a:rPr>
              <a:t>Phrases</a:t>
            </a:r>
          </a:p>
          <a:p>
            <a:r>
              <a:rPr lang="en-IN" dirty="0" smtClean="0">
                <a:latin typeface="Adobe Garamond Pro" panose="02020502060506020403" pitchFamily="18" charset="0"/>
              </a:rPr>
              <a:t>Concord</a:t>
            </a:r>
          </a:p>
          <a:p>
            <a:r>
              <a:rPr lang="en-IN" dirty="0" smtClean="0">
                <a:latin typeface="Adobe Garamond Pro" panose="02020502060506020403" pitchFamily="18" charset="0"/>
              </a:rPr>
              <a:t>Punctuation</a:t>
            </a:r>
          </a:p>
          <a:p>
            <a:endParaRPr lang="en-IN" dirty="0"/>
          </a:p>
        </p:txBody>
      </p:sp>
    </p:spTree>
    <p:extLst>
      <p:ext uri="{BB962C8B-B14F-4D97-AF65-F5344CB8AC3E}">
        <p14:creationId xmlns:p14="http://schemas.microsoft.com/office/powerpoint/2010/main" val="3932122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a:ln>
            <a:noFill/>
          </a:ln>
          <a:effectLst>
            <a:glow rad="228600">
              <a:schemeClr val="accent6">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r>
              <a:rPr lang="en-IN" dirty="0" smtClean="0"/>
              <a:t>	</a:t>
            </a:r>
            <a:r>
              <a:rPr lang="en-IN" sz="5400" dirty="0" smtClean="0">
                <a:latin typeface="Lucida Calligraphy" panose="03010101010101010101" pitchFamily="66" charset="0"/>
              </a:rPr>
              <a:t>	May God bless you</a:t>
            </a:r>
            <a:endParaRPr lang="en-IN" sz="5400" dirty="0">
              <a:latin typeface="Lucida Calligraphy" panose="03010101010101010101" pitchFamily="66" charset="0"/>
            </a:endParaRPr>
          </a:p>
        </p:txBody>
      </p:sp>
      <p:sp>
        <p:nvSpPr>
          <p:cNvPr id="3" name="Content Placeholder 2"/>
          <p:cNvSpPr>
            <a:spLocks noGrp="1"/>
          </p:cNvSpPr>
          <p:nvPr>
            <p:ph idx="1"/>
          </p:nvPr>
        </p:nvSpPr>
        <p:spPr>
          <a:solidFill>
            <a:srgbClr val="00B0F0"/>
          </a:solidFill>
        </p:spPr>
        <p:txBody>
          <a:bodyPr/>
          <a:lstStyle/>
          <a:p>
            <a:pPr lvl="3"/>
            <a:endParaRPr lang="en-IN" dirty="0" smtClean="0"/>
          </a:p>
          <a:p>
            <a:pPr marL="1371600" lvl="3" indent="0">
              <a:buNone/>
            </a:pPr>
            <a:r>
              <a:rPr lang="en-IN" sz="3600" dirty="0" smtClean="0">
                <a:latin typeface="Algerian" panose="04020705040A02060702" pitchFamily="82" charset="0"/>
              </a:rPr>
              <a:t>	THANK </a:t>
            </a:r>
          </a:p>
          <a:p>
            <a:pPr marL="1828800" lvl="4" indent="0">
              <a:buNone/>
            </a:pPr>
            <a:r>
              <a:rPr lang="en-IN" sz="3600" dirty="0">
                <a:latin typeface="Algerian" panose="04020705040A02060702" pitchFamily="82" charset="0"/>
              </a:rPr>
              <a:t>	</a:t>
            </a:r>
            <a:r>
              <a:rPr lang="en-IN" sz="3600" dirty="0" smtClean="0">
                <a:latin typeface="Algerian" panose="04020705040A02060702" pitchFamily="82" charset="0"/>
              </a:rPr>
              <a:t>YOU</a:t>
            </a:r>
          </a:p>
          <a:p>
            <a:pPr marL="2286000" lvl="5" indent="0">
              <a:buNone/>
            </a:pPr>
            <a:r>
              <a:rPr lang="en-IN" sz="3600" dirty="0" smtClean="0">
                <a:latin typeface="Algerian" panose="04020705040A02060702" pitchFamily="82" charset="0"/>
              </a:rPr>
              <a:t>		FOR</a:t>
            </a:r>
          </a:p>
          <a:p>
            <a:pPr marL="2743200" lvl="6" indent="0">
              <a:buNone/>
            </a:pPr>
            <a:r>
              <a:rPr lang="en-IN" sz="3600" dirty="0" smtClean="0">
                <a:latin typeface="Algerian" panose="04020705040A02060702" pitchFamily="82" charset="0"/>
              </a:rPr>
              <a:t>		YOUR</a:t>
            </a:r>
          </a:p>
          <a:p>
            <a:pPr marL="3200400" lvl="7" indent="0">
              <a:buNone/>
            </a:pPr>
            <a:r>
              <a:rPr lang="en-IN" sz="3600" dirty="0" smtClean="0">
                <a:latin typeface="Algerian" panose="04020705040A02060702" pitchFamily="82" charset="0"/>
              </a:rPr>
              <a:t>			PATIENT</a:t>
            </a:r>
          </a:p>
          <a:p>
            <a:pPr marL="3657600" lvl="8" indent="0">
              <a:buNone/>
            </a:pPr>
            <a:r>
              <a:rPr lang="en-IN" sz="3600" dirty="0" smtClean="0">
                <a:latin typeface="Algerian" panose="04020705040A02060702" pitchFamily="82" charset="0"/>
              </a:rPr>
              <a:t>			LISTENING</a:t>
            </a:r>
            <a:endParaRPr lang="en-IN" sz="3600" dirty="0">
              <a:latin typeface="Algerian" panose="04020705040A02060702" pitchFamily="82" charset="0"/>
            </a:endParaRPr>
          </a:p>
        </p:txBody>
      </p:sp>
    </p:spTree>
    <p:extLst>
      <p:ext uri="{BB962C8B-B14F-4D97-AF65-F5344CB8AC3E}">
        <p14:creationId xmlns:p14="http://schemas.microsoft.com/office/powerpoint/2010/main" val="4039131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50000"/>
            </a:schemeClr>
          </a:solidFill>
          <a:ln>
            <a:noFill/>
          </a:ln>
          <a:effectLst>
            <a:glow rad="228600">
              <a:schemeClr val="accent3">
                <a:satMod val="175000"/>
                <a:alpha val="40000"/>
              </a:schemeClr>
            </a:glow>
            <a:innerShdw blurRad="63500" dist="50800" dir="13500000">
              <a:prstClr val="black">
                <a:alpha val="50000"/>
              </a:prstClr>
            </a:inn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n-IN" sz="4400" dirty="0" smtClean="0">
                <a:latin typeface="Lucida Calligraphy" panose="03010101010101010101" pitchFamily="66" charset="0"/>
              </a:rPr>
              <a:t>Best Wishes</a:t>
            </a:r>
            <a:endParaRPr lang="en-IN" sz="4400" dirty="0">
              <a:latin typeface="Lucida Calligraphy" panose="03010101010101010101" pitchFamily="66" charset="0"/>
            </a:endParaRP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0520" b="10520"/>
          <a:stretch>
            <a:fillRect/>
          </a:stretch>
        </p:blipFill>
        <p:spPr>
          <a:xfrm>
            <a:off x="5237779" y="755413"/>
            <a:ext cx="6172200" cy="4873625"/>
          </a:xfrm>
        </p:spPr>
      </p:pic>
      <p:sp>
        <p:nvSpPr>
          <p:cNvPr id="4" name="Text Placeholder 3"/>
          <p:cNvSpPr>
            <a:spLocks noGrp="1"/>
          </p:cNvSpPr>
          <p:nvPr>
            <p:ph type="body" sz="half" idx="2"/>
          </p:nvPr>
        </p:nvSpPr>
        <p:spPr>
          <a:solidFill>
            <a:schemeClr val="bg1">
              <a:lumMod val="75000"/>
            </a:schemeClr>
          </a:solidFill>
          <a:ln>
            <a:noFill/>
          </a:ln>
          <a:effectLst>
            <a:glow rad="228600">
              <a:schemeClr val="accent3">
                <a:satMod val="175000"/>
                <a:alpha val="40000"/>
              </a:schemeClr>
            </a:glow>
            <a:outerShdw blurRad="50800" dist="38100" dir="5400000" algn="t" rotWithShape="0">
              <a:prstClr val="black">
                <a:alpha val="40000"/>
              </a:prstClr>
            </a:outerShdw>
            <a:reflection blurRad="6350" stA="52000" endA="300" endPos="3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endParaRPr lang="en-IN" sz="2000" dirty="0" smtClean="0"/>
          </a:p>
          <a:p>
            <a:r>
              <a:rPr lang="en-IN" sz="2000" dirty="0" smtClean="0">
                <a:latin typeface="Adobe Garamond Pro" panose="02020502060506020403" pitchFamily="18" charset="0"/>
                <a:ea typeface="Adobe Song Std L" panose="02020300000000000000" pitchFamily="18" charset="-128"/>
              </a:rPr>
              <a:t>Good Luck for Great Beginnings…</a:t>
            </a:r>
          </a:p>
          <a:p>
            <a:endParaRPr lang="en-IN" sz="2000" dirty="0">
              <a:latin typeface="Adobe Garamond Pro" panose="02020502060506020403" pitchFamily="18" charset="0"/>
              <a:ea typeface="Adobe Song Std L" panose="02020300000000000000" pitchFamily="18" charset="-128"/>
            </a:endParaRPr>
          </a:p>
          <a:p>
            <a:r>
              <a:rPr lang="en-IN" sz="2000" dirty="0" smtClean="0">
                <a:latin typeface="Adobe Garamond Pro" panose="02020502060506020403" pitchFamily="18" charset="0"/>
                <a:ea typeface="Adobe Song Std L" panose="02020300000000000000" pitchFamily="18" charset="-128"/>
              </a:rPr>
              <a:t>Wishing you the best for every step in your Journey. Go and Conquer your dreams.</a:t>
            </a:r>
            <a:endParaRPr lang="en-IN" sz="2000" dirty="0">
              <a:latin typeface="Adobe Garamond Pro" panose="02020502060506020403" pitchFamily="18" charset="0"/>
              <a:ea typeface="Adobe Song Std L" panose="02020300000000000000" pitchFamily="18" charset="-128"/>
            </a:endParaRPr>
          </a:p>
        </p:txBody>
      </p:sp>
    </p:spTree>
    <p:extLst>
      <p:ext uri="{BB962C8B-B14F-4D97-AF65-F5344CB8AC3E}">
        <p14:creationId xmlns:p14="http://schemas.microsoft.com/office/powerpoint/2010/main" val="217368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2654683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1640507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2343589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7652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779" y="187704"/>
            <a:ext cx="10515600" cy="1325563"/>
          </a:xfrm>
          <a:solidFill>
            <a:schemeClr val="accent4"/>
          </a:solidFill>
          <a:ln>
            <a:solidFill>
              <a:schemeClr val="accent2"/>
            </a:solidFill>
          </a:ln>
          <a:effectLst>
            <a:glow rad="228600">
              <a:schemeClr val="accent4">
                <a:satMod val="175000"/>
                <a:alpha val="40000"/>
              </a:schemeClr>
            </a:glow>
            <a:innerShdw blurRad="114300">
              <a:prstClr val="black"/>
            </a:innerShdw>
            <a:reflection blurRad="6350" stA="50000" endA="300" endPos="38500" dist="50800" dir="5400000" sy="-100000" algn="bl" rotWithShape="0"/>
            <a:softEdge rad="635000"/>
          </a:effectLst>
          <a:scene3d>
            <a:camera prst="orthographicFront"/>
            <a:lightRig rig="threePt" dir="t"/>
          </a:scene3d>
          <a:sp3d>
            <a:bevelT w="114300" prst="hardEdge"/>
          </a:sp3d>
        </p:spPr>
        <p:txBody>
          <a:bodyPr/>
          <a:lstStyle/>
          <a:p>
            <a:r>
              <a:rPr lang="en-IN" dirty="0" smtClean="0"/>
              <a:t>                     </a:t>
            </a:r>
            <a:r>
              <a:rPr lang="en-IN" sz="5400" dirty="0" smtClean="0">
                <a:latin typeface="Algerian" panose="04020705040A02060702" pitchFamily="82" charset="0"/>
              </a:rPr>
              <a:t>BRIDGE COURSE</a:t>
            </a:r>
            <a:endParaRPr lang="en-IN" sz="5400" dirty="0">
              <a:latin typeface="Algerian" panose="04020705040A02060702" pitchFamily="82" charset="0"/>
            </a:endParaRPr>
          </a:p>
        </p:txBody>
      </p:sp>
      <p:sp>
        <p:nvSpPr>
          <p:cNvPr id="3" name="Content Placeholder 2"/>
          <p:cNvSpPr>
            <a:spLocks noGrp="1"/>
          </p:cNvSpPr>
          <p:nvPr>
            <p:ph idx="1"/>
          </p:nvPr>
        </p:nvSpPr>
        <p:spPr>
          <a:xfrm>
            <a:off x="838200" y="1852921"/>
            <a:ext cx="10515600" cy="4351338"/>
          </a:xfrm>
          <a:solidFill>
            <a:schemeClr val="accent4">
              <a:lumMod val="60000"/>
              <a:lumOff val="40000"/>
            </a:schemeClr>
          </a:solidFill>
          <a:effectLst>
            <a:glow rad="228600">
              <a:schemeClr val="accent4">
                <a:satMod val="175000"/>
                <a:alpha val="40000"/>
              </a:schemeClr>
            </a:glow>
          </a:effectLst>
          <a:scene3d>
            <a:camera prst="orthographicFront"/>
            <a:lightRig rig="threePt" dir="t"/>
          </a:scene3d>
          <a:sp3d>
            <a:bevelT w="114300" prst="artDeco"/>
          </a:sp3d>
        </p:spPr>
        <p:txBody>
          <a:bodyPr>
            <a:normAutofit/>
          </a:bodyPr>
          <a:lstStyle/>
          <a:p>
            <a:r>
              <a:rPr lang="en-IN" sz="3600" dirty="0" smtClean="0"/>
              <a:t>Bridge Course Meaning</a:t>
            </a:r>
          </a:p>
          <a:p>
            <a:r>
              <a:rPr lang="en-IN" sz="3600" dirty="0" smtClean="0"/>
              <a:t>Bridge Course For Students</a:t>
            </a:r>
          </a:p>
          <a:p>
            <a:r>
              <a:rPr lang="en-IN" sz="3600" dirty="0" smtClean="0"/>
              <a:t>Bridge Course Guidelines</a:t>
            </a:r>
          </a:p>
          <a:p>
            <a:r>
              <a:rPr lang="en-IN" sz="3600" dirty="0" smtClean="0"/>
              <a:t>Importance of Bridge Course</a:t>
            </a:r>
          </a:p>
          <a:p>
            <a:r>
              <a:rPr lang="en-IN" sz="3600" dirty="0" smtClean="0"/>
              <a:t>Objectives of Bridge Course</a:t>
            </a:r>
          </a:p>
          <a:p>
            <a:endParaRPr lang="en-IN" sz="3600" dirty="0"/>
          </a:p>
        </p:txBody>
      </p:sp>
    </p:spTree>
    <p:extLst>
      <p:ext uri="{BB962C8B-B14F-4D97-AF65-F5344CB8AC3E}">
        <p14:creationId xmlns:p14="http://schemas.microsoft.com/office/powerpoint/2010/main" val="1931169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a:effectLst>
            <a:glow rad="228600">
              <a:schemeClr val="accent2">
                <a:satMod val="175000"/>
                <a:alpha val="40000"/>
              </a:schemeClr>
            </a:glow>
            <a:innerShdw blurRad="114300">
              <a:prstClr val="black"/>
            </a:innerShdw>
          </a:effectLst>
          <a:scene3d>
            <a:camera prst="orthographicFront"/>
            <a:lightRig rig="threePt" dir="t"/>
          </a:scene3d>
          <a:sp3d>
            <a:bevelT w="139700" h="139700" prst="divot"/>
          </a:sp3d>
        </p:spPr>
        <p:txBody>
          <a:bodyPr/>
          <a:lstStyle/>
          <a:p>
            <a:r>
              <a:rPr lang="en-IN" dirty="0" smtClean="0"/>
              <a:t>				</a:t>
            </a:r>
            <a:r>
              <a:rPr lang="en-IN" sz="6000" dirty="0" smtClean="0"/>
              <a:t>WELCOME</a:t>
            </a:r>
            <a:endParaRPr lang="en-IN" sz="6000" dirty="0"/>
          </a:p>
        </p:txBody>
      </p:sp>
      <p:sp>
        <p:nvSpPr>
          <p:cNvPr id="3" name="Content Placeholder 2"/>
          <p:cNvSpPr>
            <a:spLocks noGrp="1"/>
          </p:cNvSpPr>
          <p:nvPr>
            <p:ph idx="1"/>
          </p:nvPr>
        </p:nvSpPr>
        <p:spPr>
          <a:effectLst>
            <a:glow rad="228600">
              <a:schemeClr val="accent2">
                <a:satMod val="175000"/>
                <a:alpha val="40000"/>
              </a:schemeClr>
            </a:glow>
          </a:effectLst>
          <a:scene3d>
            <a:camera prst="orthographicFront"/>
            <a:lightRig rig="threePt" dir="t"/>
          </a:scene3d>
          <a:sp3d>
            <a:bevelT w="114300" prst="artDeco"/>
          </a:sp3d>
        </p:spPr>
        <p:txBody>
          <a:bodyPr>
            <a:normAutofit/>
          </a:bodyPr>
          <a:lstStyle/>
          <a:p>
            <a:r>
              <a:rPr lang="en-IN" sz="5400" dirty="0" smtClean="0">
                <a:latin typeface="Adobe Garamond Pro Bold" panose="02020702060506020403" pitchFamily="18" charset="0"/>
              </a:rPr>
              <a:t>Hearty Welcome to all of you             	our esteemed Institution…</a:t>
            </a:r>
          </a:p>
          <a:p>
            <a:endParaRPr lang="en-IN" sz="5400" dirty="0">
              <a:latin typeface="Adobe Garamond Pro Bold" panose="02020702060506020403" pitchFamily="18" charset="0"/>
            </a:endParaRPr>
          </a:p>
          <a:p>
            <a:pPr marL="0" indent="0">
              <a:buNone/>
            </a:pPr>
            <a:r>
              <a:rPr lang="en-IN" sz="5400" dirty="0" smtClean="0">
                <a:latin typeface="Adobe Garamond Pro Bold" panose="02020702060506020403" pitchFamily="18" charset="0"/>
              </a:rPr>
              <a:t>	Jamal Mohamed College</a:t>
            </a:r>
          </a:p>
          <a:p>
            <a:pPr marL="3657600" lvl="8" indent="0">
              <a:buNone/>
            </a:pPr>
            <a:r>
              <a:rPr lang="en-IN" sz="4400" dirty="0" smtClean="0">
                <a:latin typeface="Adobe Garamond Pro Bold" panose="02020702060506020403" pitchFamily="18" charset="0"/>
              </a:rPr>
              <a:t>		(Autonomous)</a:t>
            </a:r>
            <a:endParaRPr lang="en-IN" sz="4400" dirty="0">
              <a:latin typeface="Adobe Garamond Pro Bold" panose="02020702060506020403" pitchFamily="18" charset="0"/>
            </a:endParaRPr>
          </a:p>
        </p:txBody>
      </p:sp>
    </p:spTree>
    <p:extLst>
      <p:ext uri="{BB962C8B-B14F-4D97-AF65-F5344CB8AC3E}">
        <p14:creationId xmlns:p14="http://schemas.microsoft.com/office/powerpoint/2010/main" val="1386189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a:effectLst>
            <a:innerShdw blurRad="63500" dist="50800" dir="10800000">
              <a:prstClr val="black">
                <a:alpha val="50000"/>
              </a:prstClr>
            </a:innerShdw>
          </a:effectLst>
        </p:spPr>
        <p:txBody>
          <a:bodyPr/>
          <a:lstStyle/>
          <a:p>
            <a:r>
              <a:rPr lang="en-IN" dirty="0" smtClean="0">
                <a:latin typeface="Adobe Garamond Pro Bold" panose="02020702060506020403" pitchFamily="18" charset="0"/>
              </a:rPr>
              <a:t>		Bridge Course Meaning</a:t>
            </a:r>
            <a:endParaRPr lang="en-IN" dirty="0">
              <a:latin typeface="Adobe Garamond Pro Bold" panose="02020702060506020403" pitchFamily="18" charset="0"/>
            </a:endParaRPr>
          </a:p>
        </p:txBody>
      </p:sp>
      <p:sp>
        <p:nvSpPr>
          <p:cNvPr id="3" name="Content Placeholder 2"/>
          <p:cNvSpPr>
            <a:spLocks noGrp="1"/>
          </p:cNvSpPr>
          <p:nvPr>
            <p:ph idx="1"/>
          </p:nvPr>
        </p:nvSpPr>
        <p:spPr>
          <a:xfrm>
            <a:off x="838200" y="1962105"/>
            <a:ext cx="10515600" cy="4351338"/>
          </a:xfrm>
          <a:solidFill>
            <a:schemeClr val="accent6">
              <a:lumMod val="60000"/>
              <a:lumOff val="40000"/>
            </a:schemeClr>
          </a:solidFill>
          <a:effectLst>
            <a:innerShdw blurRad="114300">
              <a:prstClr val="black"/>
            </a:innerShdw>
          </a:effectLst>
          <a:scene3d>
            <a:camera prst="orthographicFront"/>
            <a:lightRig rig="threePt" dir="t"/>
          </a:scene3d>
          <a:sp3d>
            <a:bevelT prst="slope"/>
          </a:sp3d>
        </p:spPr>
        <p:txBody>
          <a:bodyPr>
            <a:normAutofit/>
          </a:bodyPr>
          <a:lstStyle/>
          <a:p>
            <a:r>
              <a:rPr lang="en-IN" sz="4400" dirty="0" smtClean="0"/>
              <a:t>A Short intensive learning programme designed to help students gain skills or knowledge needed for further or higher education.</a:t>
            </a:r>
          </a:p>
          <a:p>
            <a:r>
              <a:rPr lang="en-IN" sz="4400" dirty="0" smtClean="0"/>
              <a:t>Connect school to College level Education.</a:t>
            </a:r>
            <a:endParaRPr lang="en-IN" sz="4400" dirty="0"/>
          </a:p>
        </p:txBody>
      </p:sp>
    </p:spTree>
    <p:extLst>
      <p:ext uri="{BB962C8B-B14F-4D97-AF65-F5344CB8AC3E}">
        <p14:creationId xmlns:p14="http://schemas.microsoft.com/office/powerpoint/2010/main" val="413171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a:effectLst>
            <a:innerShdw blurRad="114300">
              <a:prstClr val="black"/>
            </a:innerShdw>
          </a:effectLst>
          <a:scene3d>
            <a:camera prst="orthographicFront"/>
            <a:lightRig rig="threePt" dir="t"/>
          </a:scene3d>
          <a:sp3d>
            <a:bevelT prst="slope"/>
          </a:sp3d>
        </p:spPr>
        <p:txBody>
          <a:bodyPr/>
          <a:lstStyle/>
          <a:p>
            <a:r>
              <a:rPr lang="en-IN" dirty="0" smtClean="0"/>
              <a:t>		</a:t>
            </a:r>
            <a:r>
              <a:rPr lang="en-IN" dirty="0" smtClean="0">
                <a:latin typeface="Adobe Garamond Pro Bold" panose="02020702060506020403" pitchFamily="18" charset="0"/>
              </a:rPr>
              <a:t>Bridge Course For Students</a:t>
            </a:r>
            <a:endParaRPr lang="en-IN" dirty="0">
              <a:latin typeface="Adobe Garamond Pro Bold" panose="02020702060506020403" pitchFamily="18" charset="0"/>
            </a:endParaRPr>
          </a:p>
        </p:txBody>
      </p:sp>
      <p:sp>
        <p:nvSpPr>
          <p:cNvPr id="3" name="Content Placeholder 2"/>
          <p:cNvSpPr>
            <a:spLocks noGrp="1"/>
          </p:cNvSpPr>
          <p:nvPr>
            <p:ph idx="1"/>
          </p:nvPr>
        </p:nvSpPr>
        <p:spPr>
          <a:solidFill>
            <a:schemeClr val="bg2">
              <a:lumMod val="90000"/>
            </a:schemeClr>
          </a:solidFill>
          <a:effectLst>
            <a:innerShdw blurRad="114300">
              <a:prstClr val="black"/>
            </a:innerShdw>
          </a:effectLst>
          <a:scene3d>
            <a:camera prst="orthographicFront"/>
            <a:lightRig rig="threePt" dir="t"/>
          </a:scene3d>
          <a:sp3d>
            <a:bevelT w="114300" prst="artDeco"/>
          </a:sp3d>
        </p:spPr>
        <p:txBody>
          <a:bodyPr>
            <a:normAutofit/>
          </a:bodyPr>
          <a:lstStyle/>
          <a:p>
            <a:r>
              <a:rPr lang="en-IN" sz="3600" dirty="0" smtClean="0">
                <a:latin typeface="Adobe Garamond Pro" panose="02020502060506020403" pitchFamily="18" charset="0"/>
              </a:rPr>
              <a:t>Bridge Courses are a tool to help students succeed in their graduate-level studies.</a:t>
            </a:r>
          </a:p>
          <a:p>
            <a:r>
              <a:rPr lang="en-IN" sz="3600" dirty="0" smtClean="0">
                <a:latin typeface="Adobe Garamond Pro" panose="02020502060506020403" pitchFamily="18" charset="0"/>
              </a:rPr>
              <a:t>A bridge Course for newly admitted students is conducted every year before the commencement of the first semester classes.</a:t>
            </a:r>
          </a:p>
          <a:p>
            <a:r>
              <a:rPr lang="en-IN" sz="3600" dirty="0" smtClean="0">
                <a:latin typeface="Adobe Garamond Pro" panose="02020502060506020403" pitchFamily="18" charset="0"/>
              </a:rPr>
              <a:t>A way that you get basic knowledge on the subjects which you would be learning through graduation.</a:t>
            </a:r>
          </a:p>
          <a:p>
            <a:endParaRPr lang="en-IN" sz="3600" dirty="0">
              <a:latin typeface="Adobe Garamond Pro" panose="02020502060506020403" pitchFamily="18" charset="0"/>
            </a:endParaRPr>
          </a:p>
        </p:txBody>
      </p:sp>
    </p:spTree>
    <p:extLst>
      <p:ext uri="{BB962C8B-B14F-4D97-AF65-F5344CB8AC3E}">
        <p14:creationId xmlns:p14="http://schemas.microsoft.com/office/powerpoint/2010/main" val="4052919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60000"/>
              <a:lumOff val="4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en-IN" dirty="0" smtClean="0"/>
              <a:t>	</a:t>
            </a:r>
            <a:r>
              <a:rPr lang="en-IN" dirty="0" smtClean="0">
                <a:latin typeface="Adobe Garamond Pro Bold" panose="02020702060506020403" pitchFamily="18" charset="0"/>
              </a:rPr>
              <a:t>	Importance of Bridge Course</a:t>
            </a:r>
            <a:endParaRPr lang="en-IN" dirty="0">
              <a:latin typeface="Adobe Garamond Pro Bold" panose="02020702060506020403" pitchFamily="18" charset="0"/>
            </a:endParaRPr>
          </a:p>
        </p:txBody>
      </p:sp>
      <p:sp>
        <p:nvSpPr>
          <p:cNvPr id="3" name="Content Placeholder 2"/>
          <p:cNvSpPr>
            <a:spLocks noGrp="1"/>
          </p:cNvSpPr>
          <p:nvPr>
            <p:ph idx="1"/>
          </p:nvPr>
        </p:nvSpPr>
        <p:spPr>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lstStyle/>
          <a:p>
            <a:r>
              <a:rPr lang="en-IN" dirty="0" smtClean="0">
                <a:latin typeface="Algerian" panose="04020705040A02060702" pitchFamily="82" charset="0"/>
              </a:rPr>
              <a:t>Bridge Course can be considered as supplementary knowledge that can be provided to students to impart basic knowledge in them about the advanced subjects that will be taught to them in the upcoming future.</a:t>
            </a:r>
          </a:p>
          <a:p>
            <a:r>
              <a:rPr lang="en-IN" dirty="0" smtClean="0">
                <a:latin typeface="Algerian" panose="04020705040A02060702" pitchFamily="82" charset="0"/>
              </a:rPr>
              <a:t>Bridge Course is a over view of any subject. In this course we do not want any deep knowledge of subject.</a:t>
            </a:r>
          </a:p>
          <a:p>
            <a:r>
              <a:rPr lang="en-IN" dirty="0" smtClean="0">
                <a:latin typeface="Algerian" panose="04020705040A02060702" pitchFamily="82" charset="0"/>
              </a:rPr>
              <a:t>Need to Know about the English Language.</a:t>
            </a:r>
            <a:endParaRPr lang="en-IN" dirty="0">
              <a:latin typeface="Algerian" panose="04020705040A02060702" pitchFamily="82" charset="0"/>
            </a:endParaRPr>
          </a:p>
        </p:txBody>
      </p:sp>
    </p:spTree>
    <p:extLst>
      <p:ext uri="{BB962C8B-B14F-4D97-AF65-F5344CB8AC3E}">
        <p14:creationId xmlns:p14="http://schemas.microsoft.com/office/powerpoint/2010/main" val="2332927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428" y="242295"/>
            <a:ext cx="10515600" cy="1325563"/>
          </a:xfrm>
          <a:solidFill>
            <a:schemeClr val="accent4"/>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r>
              <a:rPr lang="en-IN" dirty="0" smtClean="0"/>
              <a:t>		Objectives of Bridge Course</a:t>
            </a:r>
            <a:endParaRPr lang="en-IN" dirty="0"/>
          </a:p>
        </p:txBody>
      </p:sp>
      <p:sp>
        <p:nvSpPr>
          <p:cNvPr id="3" name="Content Placeholder 2"/>
          <p:cNvSpPr>
            <a:spLocks noGrp="1"/>
          </p:cNvSpPr>
          <p:nvPr>
            <p:ph idx="1"/>
          </p:nvPr>
        </p:nvSpPr>
        <p:spPr>
          <a:xfrm>
            <a:off x="838200" y="1852921"/>
            <a:ext cx="10515600" cy="4351338"/>
          </a:xfrm>
          <a:solidFill>
            <a:schemeClr val="accent4">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lstStyle/>
          <a:p>
            <a:r>
              <a:rPr lang="en-IN" dirty="0" smtClean="0"/>
              <a:t>Give students the confidence and skills to successfully transition to college and new curriculum.</a:t>
            </a:r>
          </a:p>
          <a:p>
            <a:r>
              <a:rPr lang="en-IN" dirty="0" smtClean="0"/>
              <a:t>The main objectives of the course is to bridge the gap between subjects studied at pre-university level and subjects you would be studying in Graduation.</a:t>
            </a:r>
          </a:p>
          <a:p>
            <a:r>
              <a:rPr lang="en-IN" dirty="0" smtClean="0"/>
              <a:t>Bridging between the basic and advanced studies.</a:t>
            </a:r>
          </a:p>
          <a:p>
            <a:r>
              <a:rPr lang="en-IN" dirty="0" smtClean="0"/>
              <a:t>To develop academic skills and assist the students in various subjects.</a:t>
            </a:r>
          </a:p>
          <a:p>
            <a:r>
              <a:rPr lang="en-IN" dirty="0" smtClean="0"/>
              <a:t>To raise the level of understanding.</a:t>
            </a:r>
            <a:endParaRPr lang="en-IN" dirty="0"/>
          </a:p>
        </p:txBody>
      </p:sp>
    </p:spTree>
    <p:extLst>
      <p:ext uri="{BB962C8B-B14F-4D97-AF65-F5344CB8AC3E}">
        <p14:creationId xmlns:p14="http://schemas.microsoft.com/office/powerpoint/2010/main" val="2607766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F0"/>
          </a:solidFill>
          <a:effectLst>
            <a:innerShdw blurRad="63500" dist="50800" dir="10800000">
              <a:prstClr val="black">
                <a:alpha val="50000"/>
              </a:prstClr>
            </a:innerShdw>
            <a:reflection blurRad="6350" stA="52000" endA="300" endPos="35000" dir="5400000" sy="-100000" algn="bl" rotWithShape="0"/>
          </a:effectLst>
          <a:scene3d>
            <a:camera prst="orthographicFront"/>
            <a:lightRig rig="threePt" dir="t"/>
          </a:scene3d>
          <a:sp3d>
            <a:bevelT w="114300" prst="artDeco"/>
          </a:sp3d>
        </p:spPr>
        <p:txBody>
          <a:bodyPr/>
          <a:lstStyle/>
          <a:p>
            <a:r>
              <a:rPr lang="en-IN" dirty="0" smtClean="0"/>
              <a:t>			</a:t>
            </a:r>
            <a:r>
              <a:rPr lang="en-IN" dirty="0" smtClean="0">
                <a:latin typeface="Imprint MT Shadow" panose="04020605060303030202" pitchFamily="82" charset="0"/>
              </a:rPr>
              <a:t>English Language</a:t>
            </a:r>
            <a:endParaRPr lang="en-IN" dirty="0">
              <a:latin typeface="Imprint MT Shadow" panose="04020605060303030202" pitchFamily="82" charset="0"/>
            </a:endParaRPr>
          </a:p>
        </p:txBody>
      </p:sp>
      <p:sp>
        <p:nvSpPr>
          <p:cNvPr id="3" name="Content Placeholder 2"/>
          <p:cNvSpPr>
            <a:spLocks noGrp="1"/>
          </p:cNvSpPr>
          <p:nvPr>
            <p:ph idx="1"/>
          </p:nvPr>
        </p:nvSpPr>
        <p:spPr>
          <a:xfrm>
            <a:off x="838200" y="1893865"/>
            <a:ext cx="10515600" cy="4351338"/>
          </a:xfrm>
          <a:solidFill>
            <a:schemeClr val="accent1">
              <a:lumMod val="20000"/>
              <a:lumOff val="80000"/>
            </a:schemeClr>
          </a:solidFill>
          <a:effectLst>
            <a:glow rad="228600">
              <a:schemeClr val="accent5">
                <a:satMod val="175000"/>
                <a:alpha val="40000"/>
              </a:schemeClr>
            </a:glow>
            <a:innerShdw blurRad="63500" dist="50800" dir="16200000">
              <a:prstClr val="black">
                <a:alpha val="50000"/>
              </a:prstClr>
            </a:innerShdw>
          </a:effectLst>
          <a:scene3d>
            <a:camera prst="orthographicFront"/>
            <a:lightRig rig="threePt" dir="t"/>
          </a:scene3d>
          <a:sp3d>
            <a:bevelT prst="slope"/>
          </a:sp3d>
        </p:spPr>
        <p:txBody>
          <a:bodyPr/>
          <a:lstStyle/>
          <a:p>
            <a:r>
              <a:rPr lang="en-IN" dirty="0" smtClean="0">
                <a:latin typeface="Century Schoolbook" panose="02040604050505020304" pitchFamily="18" charset="0"/>
              </a:rPr>
              <a:t>English is an International Language (Universal Language).</a:t>
            </a:r>
          </a:p>
          <a:p>
            <a:r>
              <a:rPr lang="en-IN" dirty="0" smtClean="0">
                <a:latin typeface="Century Schoolbook" panose="02040604050505020304" pitchFamily="18" charset="0"/>
              </a:rPr>
              <a:t>It’s a Living Language.</a:t>
            </a:r>
          </a:p>
          <a:p>
            <a:r>
              <a:rPr lang="en-IN" dirty="0" smtClean="0">
                <a:latin typeface="Century Schoolbook" panose="02040604050505020304" pitchFamily="18" charset="0"/>
              </a:rPr>
              <a:t>It rules the world.</a:t>
            </a:r>
          </a:p>
          <a:p>
            <a:r>
              <a:rPr lang="en-IN" dirty="0" smtClean="0">
                <a:latin typeface="Century Schoolbook" panose="02040604050505020304" pitchFamily="18" charset="0"/>
              </a:rPr>
              <a:t>It’s easy to Communicate with others.</a:t>
            </a:r>
          </a:p>
          <a:p>
            <a:r>
              <a:rPr lang="en-IN" dirty="0" smtClean="0">
                <a:latin typeface="Century Schoolbook" panose="02040604050505020304" pitchFamily="18" charset="0"/>
              </a:rPr>
              <a:t>It’s is a Global Language.</a:t>
            </a:r>
          </a:p>
          <a:p>
            <a:r>
              <a:rPr lang="en-IN" dirty="0" smtClean="0">
                <a:latin typeface="Century Schoolbook" panose="02040604050505020304" pitchFamily="18" charset="0"/>
              </a:rPr>
              <a:t>It’s the richest language of the world.</a:t>
            </a:r>
          </a:p>
          <a:p>
            <a:r>
              <a:rPr lang="en-IN" dirty="0" smtClean="0">
                <a:latin typeface="Century Schoolbook" panose="02040604050505020304" pitchFamily="18" charset="0"/>
              </a:rPr>
              <a:t>It’s a Link Language.</a:t>
            </a:r>
          </a:p>
          <a:p>
            <a:r>
              <a:rPr lang="en-IN" dirty="0" smtClean="0">
                <a:latin typeface="Century Schoolbook" panose="02040604050505020304" pitchFamily="18" charset="0"/>
              </a:rPr>
              <a:t>It’s a Growing Language.</a:t>
            </a:r>
            <a:endParaRPr lang="en-IN" dirty="0">
              <a:latin typeface="Century Schoolbook" panose="02040604050505020304" pitchFamily="18" charset="0"/>
            </a:endParaRPr>
          </a:p>
        </p:txBody>
      </p:sp>
    </p:spTree>
    <p:extLst>
      <p:ext uri="{BB962C8B-B14F-4D97-AF65-F5344CB8AC3E}">
        <p14:creationId xmlns:p14="http://schemas.microsoft.com/office/powerpoint/2010/main" val="3224519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a:ln>
            <a:noFill/>
          </a:ln>
          <a:effectLst>
            <a:innerShdw blurRad="63500" dist="50800">
              <a:prstClr val="black">
                <a:alpha val="50000"/>
              </a:prstClr>
            </a:innerShdw>
          </a:effectLst>
          <a:scene3d>
            <a:camera prst="orthographicFront">
              <a:rot lat="0" lon="0" rev="0"/>
            </a:camera>
            <a:lightRig rig="soft" dir="t">
              <a:rot lat="0" lon="0" rev="0"/>
            </a:lightRig>
          </a:scene3d>
          <a:sp3d contourW="44450" prstMaterial="matte">
            <a:bevelT w="63500" h="63500" prst="slope"/>
            <a:contourClr>
              <a:srgbClr val="FFFFFF"/>
            </a:contourClr>
          </a:sp3d>
        </p:spPr>
        <p:txBody>
          <a:bodyPr/>
          <a:lstStyle/>
          <a:p>
            <a:r>
              <a:rPr lang="en-IN" dirty="0" smtClean="0"/>
              <a:t>		</a:t>
            </a:r>
            <a:r>
              <a:rPr lang="en-IN" dirty="0" smtClean="0">
                <a:latin typeface="Algerian" panose="04020705040A02060702" pitchFamily="82" charset="0"/>
              </a:rPr>
              <a:t>Importance of English</a:t>
            </a:r>
            <a:endParaRPr lang="en-IN" dirty="0">
              <a:latin typeface="Algerian" panose="04020705040A02060702" pitchFamily="82" charset="0"/>
            </a:endParaRPr>
          </a:p>
        </p:txBody>
      </p:sp>
      <p:sp>
        <p:nvSpPr>
          <p:cNvPr id="3" name="Content Placeholder 2"/>
          <p:cNvSpPr>
            <a:spLocks noGrp="1"/>
          </p:cNvSpPr>
          <p:nvPr>
            <p:ph idx="1"/>
          </p:nvPr>
        </p:nvSpPr>
        <p:spPr>
          <a:solidFill>
            <a:schemeClr val="accent6">
              <a:lumMod val="60000"/>
              <a:lumOff val="40000"/>
            </a:schemeClr>
          </a:solidFill>
          <a:ln>
            <a:noFill/>
          </a:ln>
          <a:effectLst>
            <a:glow rad="228600">
              <a:schemeClr val="accent6">
                <a:satMod val="175000"/>
                <a:alpha val="40000"/>
              </a:schemeClr>
            </a:glow>
            <a:outerShdw blurRad="107950" dist="12700" dir="5400000" algn="ctr">
              <a:srgbClr val="000000"/>
            </a:outerShdw>
            <a:reflection blurRad="6350" stA="52000" endA="300" endPos="3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r>
              <a:rPr lang="en-IN" dirty="0" smtClean="0">
                <a:latin typeface="Adobe Garamond Pro Bold" panose="02020702060506020403" pitchFamily="18" charset="0"/>
              </a:rPr>
              <a:t>It’s a passport to World Citizenship.</a:t>
            </a:r>
          </a:p>
          <a:p>
            <a:r>
              <a:rPr lang="en-IN" dirty="0" smtClean="0">
                <a:latin typeface="Adobe Garamond Pro Bold" panose="02020702060506020403" pitchFamily="18" charset="0"/>
              </a:rPr>
              <a:t>It acts as a window to the world.</a:t>
            </a:r>
          </a:p>
          <a:p>
            <a:r>
              <a:rPr lang="en-IN" dirty="0" smtClean="0">
                <a:latin typeface="Adobe Garamond Pro Bold" panose="02020702060506020403" pitchFamily="18" charset="0"/>
              </a:rPr>
              <a:t>We can study any Degree or Subjects but we need to know the English Language.</a:t>
            </a:r>
          </a:p>
          <a:p>
            <a:r>
              <a:rPr lang="en-IN" dirty="0" smtClean="0">
                <a:latin typeface="Adobe Garamond Pro Bold" panose="02020702060506020403" pitchFamily="18" charset="0"/>
              </a:rPr>
              <a:t>English is a widely spoken language today.</a:t>
            </a:r>
          </a:p>
          <a:p>
            <a:r>
              <a:rPr lang="en-IN" dirty="0" smtClean="0">
                <a:latin typeface="Adobe Garamond Pro Bold" panose="02020702060506020403" pitchFamily="18" charset="0"/>
              </a:rPr>
              <a:t>Develop our Communication Skills and Computer Skills.</a:t>
            </a:r>
          </a:p>
          <a:p>
            <a:r>
              <a:rPr lang="en-IN" dirty="0" smtClean="0">
                <a:latin typeface="Adobe Garamond Pro Bold" panose="02020702060506020403" pitchFamily="18" charset="0"/>
              </a:rPr>
              <a:t>Develop our social relativity.</a:t>
            </a:r>
          </a:p>
          <a:p>
            <a:r>
              <a:rPr lang="en-IN" dirty="0" smtClean="0">
                <a:latin typeface="Adobe Garamond Pro Bold" panose="02020702060506020403" pitchFamily="18" charset="0"/>
              </a:rPr>
              <a:t>Widen our knowledge.</a:t>
            </a:r>
          </a:p>
          <a:p>
            <a:endParaRPr lang="en-IN" dirty="0">
              <a:latin typeface="Adobe Garamond Pro Bold" panose="02020702060506020403" pitchFamily="18" charset="0"/>
            </a:endParaRPr>
          </a:p>
        </p:txBody>
      </p:sp>
    </p:spTree>
    <p:extLst>
      <p:ext uri="{BB962C8B-B14F-4D97-AF65-F5344CB8AC3E}">
        <p14:creationId xmlns:p14="http://schemas.microsoft.com/office/powerpoint/2010/main" val="2010042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477</Words>
  <Application>Microsoft Office PowerPoint</Application>
  <PresentationFormat>Widescreen</PresentationFormat>
  <Paragraphs>94</Paragraphs>
  <Slides>19</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19</vt:i4>
      </vt:variant>
    </vt:vector>
  </HeadingPairs>
  <TitlesOfParts>
    <vt:vector size="34" baseType="lpstr">
      <vt:lpstr>Adobe Kaiti Std R</vt:lpstr>
      <vt:lpstr>Adobe Song Std L</vt:lpstr>
      <vt:lpstr>Adobe Garamond Pro</vt:lpstr>
      <vt:lpstr>Adobe Garamond Pro Bold</vt:lpstr>
      <vt:lpstr>Adobe Naskh Medium</vt:lpstr>
      <vt:lpstr>Algerian</vt:lpstr>
      <vt:lpstr>Arial</vt:lpstr>
      <vt:lpstr>Calibri</vt:lpstr>
      <vt:lpstr>Calibri Light</vt:lpstr>
      <vt:lpstr>Century Schoolbook</vt:lpstr>
      <vt:lpstr>Curlz MT</vt:lpstr>
      <vt:lpstr>Imprint MT Shadow</vt:lpstr>
      <vt:lpstr>Lucida Calligraphy</vt:lpstr>
      <vt:lpstr>Script MT Bold</vt:lpstr>
      <vt:lpstr>Office Theme</vt:lpstr>
      <vt:lpstr>SYED ABTHAHEER K Assistant Professor of English, Jamal Mohamed College(Autonomous) Tiruchirappalli-20. 9042680796 syedabutrichy@gmail.com</vt:lpstr>
      <vt:lpstr>                     BRIDGE COURSE</vt:lpstr>
      <vt:lpstr>    WELCOME</vt:lpstr>
      <vt:lpstr>  Bridge Course Meaning</vt:lpstr>
      <vt:lpstr>  Bridge Course For Students</vt:lpstr>
      <vt:lpstr>  Importance of Bridge Course</vt:lpstr>
      <vt:lpstr>  Objectives of Bridge Course</vt:lpstr>
      <vt:lpstr>   English Language</vt:lpstr>
      <vt:lpstr>  Importance of English</vt:lpstr>
      <vt:lpstr> How to Develop English Language</vt:lpstr>
      <vt:lpstr>  COMMUNICATION SKILL</vt:lpstr>
      <vt:lpstr>  Parts of Speech</vt:lpstr>
      <vt:lpstr>  To Know other Grammar Items</vt:lpstr>
      <vt:lpstr>  May God bless you</vt:lpstr>
      <vt:lpstr>Best Wishes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SYED ABTHAHEER K Assistant Professor of English, Jamal Mohamed College(Autonomous) Tiruchirappalli-20. 9042680796 syedabutrichy@gmail.com</dc:title>
  <dc:creator>elcot</dc:creator>
  <cp:lastModifiedBy>elcot</cp:lastModifiedBy>
  <cp:revision>50</cp:revision>
  <dcterms:created xsi:type="dcterms:W3CDTF">2021-09-11T07:57:39Z</dcterms:created>
  <dcterms:modified xsi:type="dcterms:W3CDTF">2021-09-12T13:04:42Z</dcterms:modified>
</cp:coreProperties>
</file>